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C2CC"/>
    <a:srgbClr val="D4D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8"/>
  </p:normalViewPr>
  <p:slideViewPr>
    <p:cSldViewPr snapToGrid="0" snapToObjects="1">
      <p:cViewPr>
        <p:scale>
          <a:sx n="68" d="100"/>
          <a:sy n="68" d="100"/>
        </p:scale>
        <p:origin x="536"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28A9-013C-3B41-886B-DD35FE62A4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88AB30-D0B4-2143-A649-564AC731B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150C74-66DC-064F-8644-91C815958E8D}"/>
              </a:ext>
            </a:extLst>
          </p:cNvPr>
          <p:cNvSpPr>
            <a:spLocks noGrp="1"/>
          </p:cNvSpPr>
          <p:nvPr>
            <p:ph type="dt" sz="half" idx="10"/>
          </p:nvPr>
        </p:nvSpPr>
        <p:spPr/>
        <p:txBody>
          <a:bodyPr/>
          <a:lstStyle/>
          <a:p>
            <a:fld id="{E1615965-8175-A149-B694-9D7048412834}" type="datetimeFigureOut">
              <a:rPr lang="en-US" smtClean="0"/>
              <a:t>6/27/19</a:t>
            </a:fld>
            <a:endParaRPr lang="en-US"/>
          </a:p>
        </p:txBody>
      </p:sp>
      <p:sp>
        <p:nvSpPr>
          <p:cNvPr id="5" name="Footer Placeholder 4">
            <a:extLst>
              <a:ext uri="{FF2B5EF4-FFF2-40B4-BE49-F238E27FC236}">
                <a16:creationId xmlns:a16="http://schemas.microsoft.com/office/drawing/2014/main" id="{1A5D7F83-B65F-BA49-A175-81E2DC2EB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8BFEF-5E89-3941-A590-DBB9ABC825B4}"/>
              </a:ext>
            </a:extLst>
          </p:cNvPr>
          <p:cNvSpPr>
            <a:spLocks noGrp="1"/>
          </p:cNvSpPr>
          <p:nvPr>
            <p:ph type="sldNum" sz="quarter" idx="12"/>
          </p:nvPr>
        </p:nvSpPr>
        <p:spPr/>
        <p:txBody>
          <a:bodyPr/>
          <a:lstStyle/>
          <a:p>
            <a:fld id="{7B0A48F2-7922-7B43-81E5-31AE83382EB5}" type="slidenum">
              <a:rPr lang="en-US" smtClean="0"/>
              <a:t>‹#›</a:t>
            </a:fld>
            <a:endParaRPr lang="en-US"/>
          </a:p>
        </p:txBody>
      </p:sp>
    </p:spTree>
    <p:extLst>
      <p:ext uri="{BB962C8B-B14F-4D97-AF65-F5344CB8AC3E}">
        <p14:creationId xmlns:p14="http://schemas.microsoft.com/office/powerpoint/2010/main" val="168044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6ECD-7E75-764B-9216-D46D6152F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08B43-F98B-2040-8953-5287E9EA40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37EB7-A13F-B940-AECD-3F2AF298DC6A}"/>
              </a:ext>
            </a:extLst>
          </p:cNvPr>
          <p:cNvSpPr>
            <a:spLocks noGrp="1"/>
          </p:cNvSpPr>
          <p:nvPr>
            <p:ph type="dt" sz="half" idx="10"/>
          </p:nvPr>
        </p:nvSpPr>
        <p:spPr/>
        <p:txBody>
          <a:bodyPr/>
          <a:lstStyle/>
          <a:p>
            <a:fld id="{E1615965-8175-A149-B694-9D7048412834}" type="datetimeFigureOut">
              <a:rPr lang="en-US" smtClean="0"/>
              <a:t>6/27/19</a:t>
            </a:fld>
            <a:endParaRPr lang="en-US"/>
          </a:p>
        </p:txBody>
      </p:sp>
      <p:sp>
        <p:nvSpPr>
          <p:cNvPr id="5" name="Footer Placeholder 4">
            <a:extLst>
              <a:ext uri="{FF2B5EF4-FFF2-40B4-BE49-F238E27FC236}">
                <a16:creationId xmlns:a16="http://schemas.microsoft.com/office/drawing/2014/main" id="{9B4AADE1-AE52-AC42-9E63-2E974C58B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57586-62F8-834A-93BE-099A991787F9}"/>
              </a:ext>
            </a:extLst>
          </p:cNvPr>
          <p:cNvSpPr>
            <a:spLocks noGrp="1"/>
          </p:cNvSpPr>
          <p:nvPr>
            <p:ph type="sldNum" sz="quarter" idx="12"/>
          </p:nvPr>
        </p:nvSpPr>
        <p:spPr/>
        <p:txBody>
          <a:bodyPr/>
          <a:lstStyle/>
          <a:p>
            <a:fld id="{7B0A48F2-7922-7B43-81E5-31AE83382EB5}" type="slidenum">
              <a:rPr lang="en-US" smtClean="0"/>
              <a:t>‹#›</a:t>
            </a:fld>
            <a:endParaRPr lang="en-US"/>
          </a:p>
        </p:txBody>
      </p:sp>
    </p:spTree>
    <p:extLst>
      <p:ext uri="{BB962C8B-B14F-4D97-AF65-F5344CB8AC3E}">
        <p14:creationId xmlns:p14="http://schemas.microsoft.com/office/powerpoint/2010/main" val="370878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22679-7CB1-C04D-A018-AA5001B0F5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A7BAD-C4E9-D24F-B8AB-79B345E752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63135-3E61-BF40-95EA-79D47476718A}"/>
              </a:ext>
            </a:extLst>
          </p:cNvPr>
          <p:cNvSpPr>
            <a:spLocks noGrp="1"/>
          </p:cNvSpPr>
          <p:nvPr>
            <p:ph type="dt" sz="half" idx="10"/>
          </p:nvPr>
        </p:nvSpPr>
        <p:spPr/>
        <p:txBody>
          <a:bodyPr/>
          <a:lstStyle/>
          <a:p>
            <a:fld id="{E1615965-8175-A149-B694-9D7048412834}" type="datetimeFigureOut">
              <a:rPr lang="en-US" smtClean="0"/>
              <a:t>6/27/19</a:t>
            </a:fld>
            <a:endParaRPr lang="en-US"/>
          </a:p>
        </p:txBody>
      </p:sp>
      <p:sp>
        <p:nvSpPr>
          <p:cNvPr id="5" name="Footer Placeholder 4">
            <a:extLst>
              <a:ext uri="{FF2B5EF4-FFF2-40B4-BE49-F238E27FC236}">
                <a16:creationId xmlns:a16="http://schemas.microsoft.com/office/drawing/2014/main" id="{6E453CCF-63EE-6F4D-9AFB-E0C769004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D7E2A-E161-B546-9556-0DAADE543854}"/>
              </a:ext>
            </a:extLst>
          </p:cNvPr>
          <p:cNvSpPr>
            <a:spLocks noGrp="1"/>
          </p:cNvSpPr>
          <p:nvPr>
            <p:ph type="sldNum" sz="quarter" idx="12"/>
          </p:nvPr>
        </p:nvSpPr>
        <p:spPr/>
        <p:txBody>
          <a:bodyPr/>
          <a:lstStyle/>
          <a:p>
            <a:fld id="{7B0A48F2-7922-7B43-81E5-31AE83382EB5}" type="slidenum">
              <a:rPr lang="en-US" smtClean="0"/>
              <a:t>‹#›</a:t>
            </a:fld>
            <a:endParaRPr lang="en-US"/>
          </a:p>
        </p:txBody>
      </p:sp>
    </p:spTree>
    <p:extLst>
      <p:ext uri="{BB962C8B-B14F-4D97-AF65-F5344CB8AC3E}">
        <p14:creationId xmlns:p14="http://schemas.microsoft.com/office/powerpoint/2010/main" val="107329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28CB-BDA1-6D46-90D4-E1C878F10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20308-4269-6241-B9D1-7B6815E641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02E41-A8A8-0341-8633-4537B56AF831}"/>
              </a:ext>
            </a:extLst>
          </p:cNvPr>
          <p:cNvSpPr>
            <a:spLocks noGrp="1"/>
          </p:cNvSpPr>
          <p:nvPr>
            <p:ph type="dt" sz="half" idx="10"/>
          </p:nvPr>
        </p:nvSpPr>
        <p:spPr/>
        <p:txBody>
          <a:bodyPr/>
          <a:lstStyle/>
          <a:p>
            <a:fld id="{E1615965-8175-A149-B694-9D7048412834}" type="datetimeFigureOut">
              <a:rPr lang="en-US" smtClean="0"/>
              <a:t>6/27/19</a:t>
            </a:fld>
            <a:endParaRPr lang="en-US"/>
          </a:p>
        </p:txBody>
      </p:sp>
      <p:sp>
        <p:nvSpPr>
          <p:cNvPr id="5" name="Footer Placeholder 4">
            <a:extLst>
              <a:ext uri="{FF2B5EF4-FFF2-40B4-BE49-F238E27FC236}">
                <a16:creationId xmlns:a16="http://schemas.microsoft.com/office/drawing/2014/main" id="{8D235E02-593A-BE44-A10D-9456AF6F9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2B02F-D9A3-1146-A6F8-DE8A69EB3DD5}"/>
              </a:ext>
            </a:extLst>
          </p:cNvPr>
          <p:cNvSpPr>
            <a:spLocks noGrp="1"/>
          </p:cNvSpPr>
          <p:nvPr>
            <p:ph type="sldNum" sz="quarter" idx="12"/>
          </p:nvPr>
        </p:nvSpPr>
        <p:spPr/>
        <p:txBody>
          <a:bodyPr/>
          <a:lstStyle/>
          <a:p>
            <a:fld id="{7B0A48F2-7922-7B43-81E5-31AE83382EB5}" type="slidenum">
              <a:rPr lang="en-US" smtClean="0"/>
              <a:t>‹#›</a:t>
            </a:fld>
            <a:endParaRPr lang="en-US"/>
          </a:p>
        </p:txBody>
      </p:sp>
    </p:spTree>
    <p:extLst>
      <p:ext uri="{BB962C8B-B14F-4D97-AF65-F5344CB8AC3E}">
        <p14:creationId xmlns:p14="http://schemas.microsoft.com/office/powerpoint/2010/main" val="401909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CADB-42A8-8944-B061-BEB41CD42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89DFCC-BED4-384C-ADF2-9D73F793E1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4BF873-22FC-7C42-AA77-2DB02007C744}"/>
              </a:ext>
            </a:extLst>
          </p:cNvPr>
          <p:cNvSpPr>
            <a:spLocks noGrp="1"/>
          </p:cNvSpPr>
          <p:nvPr>
            <p:ph type="dt" sz="half" idx="10"/>
          </p:nvPr>
        </p:nvSpPr>
        <p:spPr/>
        <p:txBody>
          <a:bodyPr/>
          <a:lstStyle/>
          <a:p>
            <a:fld id="{E1615965-8175-A149-B694-9D7048412834}" type="datetimeFigureOut">
              <a:rPr lang="en-US" smtClean="0"/>
              <a:t>6/27/19</a:t>
            </a:fld>
            <a:endParaRPr lang="en-US"/>
          </a:p>
        </p:txBody>
      </p:sp>
      <p:sp>
        <p:nvSpPr>
          <p:cNvPr id="5" name="Footer Placeholder 4">
            <a:extLst>
              <a:ext uri="{FF2B5EF4-FFF2-40B4-BE49-F238E27FC236}">
                <a16:creationId xmlns:a16="http://schemas.microsoft.com/office/drawing/2014/main" id="{46224A21-6CA0-5B4C-A271-2FCC2FB7C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355DB-1CF1-B74E-B921-D8437C6C2FEB}"/>
              </a:ext>
            </a:extLst>
          </p:cNvPr>
          <p:cNvSpPr>
            <a:spLocks noGrp="1"/>
          </p:cNvSpPr>
          <p:nvPr>
            <p:ph type="sldNum" sz="quarter" idx="12"/>
          </p:nvPr>
        </p:nvSpPr>
        <p:spPr/>
        <p:txBody>
          <a:bodyPr/>
          <a:lstStyle/>
          <a:p>
            <a:fld id="{7B0A48F2-7922-7B43-81E5-31AE83382EB5}" type="slidenum">
              <a:rPr lang="en-US" smtClean="0"/>
              <a:t>‹#›</a:t>
            </a:fld>
            <a:endParaRPr lang="en-US"/>
          </a:p>
        </p:txBody>
      </p:sp>
    </p:spTree>
    <p:extLst>
      <p:ext uri="{BB962C8B-B14F-4D97-AF65-F5344CB8AC3E}">
        <p14:creationId xmlns:p14="http://schemas.microsoft.com/office/powerpoint/2010/main" val="349689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6DD9-65ED-B540-94AF-A64ECB77E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CC0FF-23E3-7240-B2E5-9D59DBC27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51DF33-0EC9-F84D-B649-3D66132321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FE36C-B463-5E46-BFA9-3A171D1BDA98}"/>
              </a:ext>
            </a:extLst>
          </p:cNvPr>
          <p:cNvSpPr>
            <a:spLocks noGrp="1"/>
          </p:cNvSpPr>
          <p:nvPr>
            <p:ph type="dt" sz="half" idx="10"/>
          </p:nvPr>
        </p:nvSpPr>
        <p:spPr/>
        <p:txBody>
          <a:bodyPr/>
          <a:lstStyle/>
          <a:p>
            <a:fld id="{E1615965-8175-A149-B694-9D7048412834}" type="datetimeFigureOut">
              <a:rPr lang="en-US" smtClean="0"/>
              <a:t>6/27/19</a:t>
            </a:fld>
            <a:endParaRPr lang="en-US"/>
          </a:p>
        </p:txBody>
      </p:sp>
      <p:sp>
        <p:nvSpPr>
          <p:cNvPr id="6" name="Footer Placeholder 5">
            <a:extLst>
              <a:ext uri="{FF2B5EF4-FFF2-40B4-BE49-F238E27FC236}">
                <a16:creationId xmlns:a16="http://schemas.microsoft.com/office/drawing/2014/main" id="{0F6928F0-35E2-634C-B0AC-FEB13C281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7F765-2478-4E49-A0DE-E899B8D8C4C2}"/>
              </a:ext>
            </a:extLst>
          </p:cNvPr>
          <p:cNvSpPr>
            <a:spLocks noGrp="1"/>
          </p:cNvSpPr>
          <p:nvPr>
            <p:ph type="sldNum" sz="quarter" idx="12"/>
          </p:nvPr>
        </p:nvSpPr>
        <p:spPr/>
        <p:txBody>
          <a:bodyPr/>
          <a:lstStyle/>
          <a:p>
            <a:fld id="{7B0A48F2-7922-7B43-81E5-31AE83382EB5}" type="slidenum">
              <a:rPr lang="en-US" smtClean="0"/>
              <a:t>‹#›</a:t>
            </a:fld>
            <a:endParaRPr lang="en-US"/>
          </a:p>
        </p:txBody>
      </p:sp>
    </p:spTree>
    <p:extLst>
      <p:ext uri="{BB962C8B-B14F-4D97-AF65-F5344CB8AC3E}">
        <p14:creationId xmlns:p14="http://schemas.microsoft.com/office/powerpoint/2010/main" val="120542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6A32-6BBF-3948-ABBB-180CB098A5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4168C2-CC5F-6E4F-B2AD-9AA3EDB1D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DE1B0E-AA8A-1540-8F51-9753BD728A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D54B6-E881-6140-96D4-561D45DE2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5BA76A-B031-7D4B-BD9F-96F47B26B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7D3BC-5FEE-0649-AF5D-415E26804227}"/>
              </a:ext>
            </a:extLst>
          </p:cNvPr>
          <p:cNvSpPr>
            <a:spLocks noGrp="1"/>
          </p:cNvSpPr>
          <p:nvPr>
            <p:ph type="dt" sz="half" idx="10"/>
          </p:nvPr>
        </p:nvSpPr>
        <p:spPr/>
        <p:txBody>
          <a:bodyPr/>
          <a:lstStyle/>
          <a:p>
            <a:fld id="{E1615965-8175-A149-B694-9D7048412834}" type="datetimeFigureOut">
              <a:rPr lang="en-US" smtClean="0"/>
              <a:t>6/27/19</a:t>
            </a:fld>
            <a:endParaRPr lang="en-US"/>
          </a:p>
        </p:txBody>
      </p:sp>
      <p:sp>
        <p:nvSpPr>
          <p:cNvPr id="8" name="Footer Placeholder 7">
            <a:extLst>
              <a:ext uri="{FF2B5EF4-FFF2-40B4-BE49-F238E27FC236}">
                <a16:creationId xmlns:a16="http://schemas.microsoft.com/office/drawing/2014/main" id="{4982FC09-F739-1948-B321-71611474CA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7C1ECA-058F-0143-9BAF-DDB90882366C}"/>
              </a:ext>
            </a:extLst>
          </p:cNvPr>
          <p:cNvSpPr>
            <a:spLocks noGrp="1"/>
          </p:cNvSpPr>
          <p:nvPr>
            <p:ph type="sldNum" sz="quarter" idx="12"/>
          </p:nvPr>
        </p:nvSpPr>
        <p:spPr/>
        <p:txBody>
          <a:bodyPr/>
          <a:lstStyle/>
          <a:p>
            <a:fld id="{7B0A48F2-7922-7B43-81E5-31AE83382EB5}" type="slidenum">
              <a:rPr lang="en-US" smtClean="0"/>
              <a:t>‹#›</a:t>
            </a:fld>
            <a:endParaRPr lang="en-US"/>
          </a:p>
        </p:txBody>
      </p:sp>
    </p:spTree>
    <p:extLst>
      <p:ext uri="{BB962C8B-B14F-4D97-AF65-F5344CB8AC3E}">
        <p14:creationId xmlns:p14="http://schemas.microsoft.com/office/powerpoint/2010/main" val="63030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F75A-CE9B-8F45-B922-27A73F5D95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CDF9A4-AF85-0C43-AE54-6EBEFD2232F7}"/>
              </a:ext>
            </a:extLst>
          </p:cNvPr>
          <p:cNvSpPr>
            <a:spLocks noGrp="1"/>
          </p:cNvSpPr>
          <p:nvPr>
            <p:ph type="dt" sz="half" idx="10"/>
          </p:nvPr>
        </p:nvSpPr>
        <p:spPr/>
        <p:txBody>
          <a:bodyPr/>
          <a:lstStyle/>
          <a:p>
            <a:fld id="{E1615965-8175-A149-B694-9D7048412834}" type="datetimeFigureOut">
              <a:rPr lang="en-US" smtClean="0"/>
              <a:t>6/27/19</a:t>
            </a:fld>
            <a:endParaRPr lang="en-US"/>
          </a:p>
        </p:txBody>
      </p:sp>
      <p:sp>
        <p:nvSpPr>
          <p:cNvPr id="4" name="Footer Placeholder 3">
            <a:extLst>
              <a:ext uri="{FF2B5EF4-FFF2-40B4-BE49-F238E27FC236}">
                <a16:creationId xmlns:a16="http://schemas.microsoft.com/office/drawing/2014/main" id="{5AE6C25F-F458-9548-A0BC-9CAA844DC6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E0EE4-5F0B-4144-B098-73F416A6930E}"/>
              </a:ext>
            </a:extLst>
          </p:cNvPr>
          <p:cNvSpPr>
            <a:spLocks noGrp="1"/>
          </p:cNvSpPr>
          <p:nvPr>
            <p:ph type="sldNum" sz="quarter" idx="12"/>
          </p:nvPr>
        </p:nvSpPr>
        <p:spPr/>
        <p:txBody>
          <a:bodyPr/>
          <a:lstStyle/>
          <a:p>
            <a:fld id="{7B0A48F2-7922-7B43-81E5-31AE83382EB5}" type="slidenum">
              <a:rPr lang="en-US" smtClean="0"/>
              <a:t>‹#›</a:t>
            </a:fld>
            <a:endParaRPr lang="en-US"/>
          </a:p>
        </p:txBody>
      </p:sp>
    </p:spTree>
    <p:extLst>
      <p:ext uri="{BB962C8B-B14F-4D97-AF65-F5344CB8AC3E}">
        <p14:creationId xmlns:p14="http://schemas.microsoft.com/office/powerpoint/2010/main" val="61679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7C54C-6482-2C4B-890B-214915B2307D}"/>
              </a:ext>
            </a:extLst>
          </p:cNvPr>
          <p:cNvSpPr>
            <a:spLocks noGrp="1"/>
          </p:cNvSpPr>
          <p:nvPr>
            <p:ph type="dt" sz="half" idx="10"/>
          </p:nvPr>
        </p:nvSpPr>
        <p:spPr/>
        <p:txBody>
          <a:bodyPr/>
          <a:lstStyle/>
          <a:p>
            <a:fld id="{E1615965-8175-A149-B694-9D7048412834}" type="datetimeFigureOut">
              <a:rPr lang="en-US" smtClean="0"/>
              <a:t>6/27/19</a:t>
            </a:fld>
            <a:endParaRPr lang="en-US"/>
          </a:p>
        </p:txBody>
      </p:sp>
      <p:sp>
        <p:nvSpPr>
          <p:cNvPr id="3" name="Footer Placeholder 2">
            <a:extLst>
              <a:ext uri="{FF2B5EF4-FFF2-40B4-BE49-F238E27FC236}">
                <a16:creationId xmlns:a16="http://schemas.microsoft.com/office/drawing/2014/main" id="{124C9DDA-4A8E-7A45-A881-89FE050C12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8F39C3-53A2-CB43-B27E-D62EFE66812C}"/>
              </a:ext>
            </a:extLst>
          </p:cNvPr>
          <p:cNvSpPr>
            <a:spLocks noGrp="1"/>
          </p:cNvSpPr>
          <p:nvPr>
            <p:ph type="sldNum" sz="quarter" idx="12"/>
          </p:nvPr>
        </p:nvSpPr>
        <p:spPr/>
        <p:txBody>
          <a:bodyPr/>
          <a:lstStyle/>
          <a:p>
            <a:fld id="{7B0A48F2-7922-7B43-81E5-31AE83382EB5}" type="slidenum">
              <a:rPr lang="en-US" smtClean="0"/>
              <a:t>‹#›</a:t>
            </a:fld>
            <a:endParaRPr lang="en-US"/>
          </a:p>
        </p:txBody>
      </p:sp>
    </p:spTree>
    <p:extLst>
      <p:ext uri="{BB962C8B-B14F-4D97-AF65-F5344CB8AC3E}">
        <p14:creationId xmlns:p14="http://schemas.microsoft.com/office/powerpoint/2010/main" val="339320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7369-AA2B-8146-8A7F-E5A9A52B98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F249D0-A2E1-5047-83AB-B6543C983D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7A25CF-18CB-AA44-A3A0-95BA43BDE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7F6DC-1A59-7B4B-8D34-48428E8724C3}"/>
              </a:ext>
            </a:extLst>
          </p:cNvPr>
          <p:cNvSpPr>
            <a:spLocks noGrp="1"/>
          </p:cNvSpPr>
          <p:nvPr>
            <p:ph type="dt" sz="half" idx="10"/>
          </p:nvPr>
        </p:nvSpPr>
        <p:spPr/>
        <p:txBody>
          <a:bodyPr/>
          <a:lstStyle/>
          <a:p>
            <a:fld id="{E1615965-8175-A149-B694-9D7048412834}" type="datetimeFigureOut">
              <a:rPr lang="en-US" smtClean="0"/>
              <a:t>6/27/19</a:t>
            </a:fld>
            <a:endParaRPr lang="en-US"/>
          </a:p>
        </p:txBody>
      </p:sp>
      <p:sp>
        <p:nvSpPr>
          <p:cNvPr id="6" name="Footer Placeholder 5">
            <a:extLst>
              <a:ext uri="{FF2B5EF4-FFF2-40B4-BE49-F238E27FC236}">
                <a16:creationId xmlns:a16="http://schemas.microsoft.com/office/drawing/2014/main" id="{327654F4-974F-8944-9397-E10271228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C25E4-E96D-4249-8FDE-FACA3DAB4B58}"/>
              </a:ext>
            </a:extLst>
          </p:cNvPr>
          <p:cNvSpPr>
            <a:spLocks noGrp="1"/>
          </p:cNvSpPr>
          <p:nvPr>
            <p:ph type="sldNum" sz="quarter" idx="12"/>
          </p:nvPr>
        </p:nvSpPr>
        <p:spPr/>
        <p:txBody>
          <a:bodyPr/>
          <a:lstStyle/>
          <a:p>
            <a:fld id="{7B0A48F2-7922-7B43-81E5-31AE83382EB5}" type="slidenum">
              <a:rPr lang="en-US" smtClean="0"/>
              <a:t>‹#›</a:t>
            </a:fld>
            <a:endParaRPr lang="en-US"/>
          </a:p>
        </p:txBody>
      </p:sp>
    </p:spTree>
    <p:extLst>
      <p:ext uri="{BB962C8B-B14F-4D97-AF65-F5344CB8AC3E}">
        <p14:creationId xmlns:p14="http://schemas.microsoft.com/office/powerpoint/2010/main" val="339090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517A-E645-5C4B-965A-6B44E9F1E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39D24B-6F38-FB43-A15C-5A55BD9767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C28BB7-E08A-164F-962D-80CD0C9D3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A7C74-D6AA-6A4B-8927-09EE66254B9F}"/>
              </a:ext>
            </a:extLst>
          </p:cNvPr>
          <p:cNvSpPr>
            <a:spLocks noGrp="1"/>
          </p:cNvSpPr>
          <p:nvPr>
            <p:ph type="dt" sz="half" idx="10"/>
          </p:nvPr>
        </p:nvSpPr>
        <p:spPr/>
        <p:txBody>
          <a:bodyPr/>
          <a:lstStyle/>
          <a:p>
            <a:fld id="{E1615965-8175-A149-B694-9D7048412834}" type="datetimeFigureOut">
              <a:rPr lang="en-US" smtClean="0"/>
              <a:t>6/27/19</a:t>
            </a:fld>
            <a:endParaRPr lang="en-US"/>
          </a:p>
        </p:txBody>
      </p:sp>
      <p:sp>
        <p:nvSpPr>
          <p:cNvPr id="6" name="Footer Placeholder 5">
            <a:extLst>
              <a:ext uri="{FF2B5EF4-FFF2-40B4-BE49-F238E27FC236}">
                <a16:creationId xmlns:a16="http://schemas.microsoft.com/office/drawing/2014/main" id="{3498902F-DF6F-7F40-BFC7-C983DD6F0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FC4D3-6565-F541-909C-6589BF912CC3}"/>
              </a:ext>
            </a:extLst>
          </p:cNvPr>
          <p:cNvSpPr>
            <a:spLocks noGrp="1"/>
          </p:cNvSpPr>
          <p:nvPr>
            <p:ph type="sldNum" sz="quarter" idx="12"/>
          </p:nvPr>
        </p:nvSpPr>
        <p:spPr/>
        <p:txBody>
          <a:bodyPr/>
          <a:lstStyle/>
          <a:p>
            <a:fld id="{7B0A48F2-7922-7B43-81E5-31AE83382EB5}" type="slidenum">
              <a:rPr lang="en-US" smtClean="0"/>
              <a:t>‹#›</a:t>
            </a:fld>
            <a:endParaRPr lang="en-US"/>
          </a:p>
        </p:txBody>
      </p:sp>
    </p:spTree>
    <p:extLst>
      <p:ext uri="{BB962C8B-B14F-4D97-AF65-F5344CB8AC3E}">
        <p14:creationId xmlns:p14="http://schemas.microsoft.com/office/powerpoint/2010/main" val="43070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760924-D0D7-DE46-8BB0-92A605441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FED380-1371-D746-A708-DE6E59A7F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CB19A-55F1-F847-A024-4E7E3A8E0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15965-8175-A149-B694-9D7048412834}" type="datetimeFigureOut">
              <a:rPr lang="en-US" smtClean="0"/>
              <a:t>6/27/19</a:t>
            </a:fld>
            <a:endParaRPr lang="en-US"/>
          </a:p>
        </p:txBody>
      </p:sp>
      <p:sp>
        <p:nvSpPr>
          <p:cNvPr id="5" name="Footer Placeholder 4">
            <a:extLst>
              <a:ext uri="{FF2B5EF4-FFF2-40B4-BE49-F238E27FC236}">
                <a16:creationId xmlns:a16="http://schemas.microsoft.com/office/drawing/2014/main" id="{CB01417E-D431-A745-840E-55D3D3107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FFDD25-CB3F-7046-AF4D-2BAFDFE13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A48F2-7922-7B43-81E5-31AE83382EB5}" type="slidenum">
              <a:rPr lang="en-US" smtClean="0"/>
              <a:t>‹#›</a:t>
            </a:fld>
            <a:endParaRPr lang="en-US"/>
          </a:p>
        </p:txBody>
      </p:sp>
    </p:spTree>
    <p:extLst>
      <p:ext uri="{BB962C8B-B14F-4D97-AF65-F5344CB8AC3E}">
        <p14:creationId xmlns:p14="http://schemas.microsoft.com/office/powerpoint/2010/main" val="374513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0446-C0CC-5646-B9C8-961B31A1CB52}"/>
              </a:ext>
            </a:extLst>
          </p:cNvPr>
          <p:cNvSpPr>
            <a:spLocks noGrp="1"/>
          </p:cNvSpPr>
          <p:nvPr>
            <p:ph type="ctrTitle"/>
          </p:nvPr>
        </p:nvSpPr>
        <p:spPr/>
        <p:txBody>
          <a:bodyPr/>
          <a:lstStyle/>
          <a:p>
            <a:r>
              <a:rPr lang="en-US" dirty="0"/>
              <a:t>Cosmetic Labeling</a:t>
            </a:r>
          </a:p>
        </p:txBody>
      </p:sp>
      <p:sp>
        <p:nvSpPr>
          <p:cNvPr id="3" name="Subtitle 2">
            <a:extLst>
              <a:ext uri="{FF2B5EF4-FFF2-40B4-BE49-F238E27FC236}">
                <a16:creationId xmlns:a16="http://schemas.microsoft.com/office/drawing/2014/main" id="{EBAD4A6F-EF80-B349-85B5-64ACA7AD4222}"/>
              </a:ext>
            </a:extLst>
          </p:cNvPr>
          <p:cNvSpPr>
            <a:spLocks noGrp="1"/>
          </p:cNvSpPr>
          <p:nvPr>
            <p:ph type="subTitle" idx="1"/>
          </p:nvPr>
        </p:nvSpPr>
        <p:spPr/>
        <p:txBody>
          <a:bodyPr/>
          <a:lstStyle/>
          <a:p>
            <a:r>
              <a:rPr lang="en-US" dirty="0"/>
              <a:t>A Guide to FDA Compliance</a:t>
            </a:r>
          </a:p>
        </p:txBody>
      </p:sp>
      <p:pic>
        <p:nvPicPr>
          <p:cNvPr id="5" name="Picture 4">
            <a:extLst>
              <a:ext uri="{FF2B5EF4-FFF2-40B4-BE49-F238E27FC236}">
                <a16:creationId xmlns:a16="http://schemas.microsoft.com/office/drawing/2014/main" id="{C538EF54-48F2-9B41-8EE1-7E50D7ABFAE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656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2AA9-65D5-254A-8B2E-E690016698D9}"/>
              </a:ext>
            </a:extLst>
          </p:cNvPr>
          <p:cNvSpPr>
            <a:spLocks noGrp="1"/>
          </p:cNvSpPr>
          <p:nvPr>
            <p:ph type="title"/>
          </p:nvPr>
        </p:nvSpPr>
        <p:spPr>
          <a:xfrm>
            <a:off x="0" y="365125"/>
            <a:ext cx="12192000" cy="1325563"/>
          </a:xfrm>
          <a:solidFill>
            <a:schemeClr val="bg1">
              <a:alpha val="65000"/>
            </a:schemeClr>
          </a:solidFill>
        </p:spPr>
        <p:txBody>
          <a:bodyPr>
            <a:normAutofit/>
          </a:bodyPr>
          <a:lstStyle/>
          <a:p>
            <a:pPr algn="ctr"/>
            <a:r>
              <a:rPr lang="en-US" sz="7200" b="1" dirty="0">
                <a:solidFill>
                  <a:srgbClr val="1EC2CC"/>
                </a:solidFill>
              </a:rPr>
              <a:t>Product Identity</a:t>
            </a:r>
          </a:p>
        </p:txBody>
      </p:sp>
      <p:sp>
        <p:nvSpPr>
          <p:cNvPr id="3" name="Content Placeholder 2">
            <a:extLst>
              <a:ext uri="{FF2B5EF4-FFF2-40B4-BE49-F238E27FC236}">
                <a16:creationId xmlns:a16="http://schemas.microsoft.com/office/drawing/2014/main" id="{1455FE06-EA14-194C-98F0-AA441A25B35F}"/>
              </a:ext>
            </a:extLst>
          </p:cNvPr>
          <p:cNvSpPr>
            <a:spLocks noGrp="1"/>
          </p:cNvSpPr>
          <p:nvPr>
            <p:ph idx="1"/>
          </p:nvPr>
        </p:nvSpPr>
        <p:spPr>
          <a:solidFill>
            <a:schemeClr val="bg1">
              <a:alpha val="70000"/>
            </a:schemeClr>
          </a:solidFill>
        </p:spPr>
        <p:txBody>
          <a:bodyPr/>
          <a:lstStyle/>
          <a:p>
            <a:r>
              <a:rPr lang="en-US" b="1" dirty="0"/>
              <a:t>Describes what the product is or what it does</a:t>
            </a:r>
          </a:p>
          <a:p>
            <a:r>
              <a:rPr lang="en-US" b="1" dirty="0"/>
              <a:t>Can use an illustration, but it has to be very clear as to what the product does</a:t>
            </a:r>
          </a:p>
          <a:p>
            <a:r>
              <a:rPr lang="en-US" b="1" dirty="0"/>
              <a:t>Must be on the </a:t>
            </a:r>
            <a:r>
              <a:rPr lang="en-US" b="1" dirty="0">
                <a:solidFill>
                  <a:srgbClr val="1EC2CC"/>
                </a:solidFill>
              </a:rPr>
              <a:t>principle display panel</a:t>
            </a:r>
          </a:p>
          <a:p>
            <a:r>
              <a:rPr lang="en-US" b="1" dirty="0"/>
              <a:t>Not required on the inner container</a:t>
            </a:r>
          </a:p>
          <a:p>
            <a:r>
              <a:rPr lang="en-US" b="1" dirty="0"/>
              <a:t>Brand names are not required</a:t>
            </a:r>
          </a:p>
          <a:p>
            <a:endParaRPr lang="en-US" dirty="0"/>
          </a:p>
        </p:txBody>
      </p:sp>
    </p:spTree>
    <p:extLst>
      <p:ext uri="{BB962C8B-B14F-4D97-AF65-F5344CB8AC3E}">
        <p14:creationId xmlns:p14="http://schemas.microsoft.com/office/powerpoint/2010/main" val="231813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2AA9-65D5-254A-8B2E-E690016698D9}"/>
              </a:ext>
            </a:extLst>
          </p:cNvPr>
          <p:cNvSpPr>
            <a:spLocks noGrp="1"/>
          </p:cNvSpPr>
          <p:nvPr>
            <p:ph type="title"/>
          </p:nvPr>
        </p:nvSpPr>
        <p:spPr>
          <a:xfrm>
            <a:off x="0" y="365125"/>
            <a:ext cx="12192000" cy="1325563"/>
          </a:xfrm>
          <a:solidFill>
            <a:schemeClr val="bg1">
              <a:alpha val="65000"/>
            </a:schemeClr>
          </a:solidFill>
        </p:spPr>
        <p:txBody>
          <a:bodyPr>
            <a:normAutofit/>
          </a:bodyPr>
          <a:lstStyle/>
          <a:p>
            <a:pPr algn="ctr"/>
            <a:r>
              <a:rPr lang="en-US" sz="7200" b="1" dirty="0">
                <a:solidFill>
                  <a:srgbClr val="1EC2CC"/>
                </a:solidFill>
              </a:rPr>
              <a:t>Net Quantity</a:t>
            </a:r>
          </a:p>
        </p:txBody>
      </p:sp>
      <p:sp>
        <p:nvSpPr>
          <p:cNvPr id="3" name="Content Placeholder 2">
            <a:extLst>
              <a:ext uri="{FF2B5EF4-FFF2-40B4-BE49-F238E27FC236}">
                <a16:creationId xmlns:a16="http://schemas.microsoft.com/office/drawing/2014/main" id="{1455FE06-EA14-194C-98F0-AA441A25B35F}"/>
              </a:ext>
            </a:extLst>
          </p:cNvPr>
          <p:cNvSpPr>
            <a:spLocks noGrp="1"/>
          </p:cNvSpPr>
          <p:nvPr>
            <p:ph idx="1"/>
          </p:nvPr>
        </p:nvSpPr>
        <p:spPr>
          <a:solidFill>
            <a:schemeClr val="bg1">
              <a:alpha val="70000"/>
            </a:schemeClr>
          </a:solidFill>
        </p:spPr>
        <p:txBody>
          <a:bodyPr>
            <a:normAutofit lnSpcReduction="10000"/>
          </a:bodyPr>
          <a:lstStyle/>
          <a:p>
            <a:r>
              <a:rPr lang="en-US" b="1" dirty="0"/>
              <a:t>A clear statement of the net contents of the product must be included on the label</a:t>
            </a:r>
          </a:p>
          <a:p>
            <a:r>
              <a:rPr lang="en-US" b="1" dirty="0"/>
              <a:t>Must be on the principle display panel of outer package</a:t>
            </a:r>
          </a:p>
          <a:p>
            <a:pPr lvl="1"/>
            <a:r>
              <a:rPr lang="en-US" dirty="0"/>
              <a:t>Within the bottom 30% of panel</a:t>
            </a:r>
          </a:p>
          <a:p>
            <a:pPr lvl="1"/>
            <a:r>
              <a:rPr lang="en-US" dirty="0"/>
              <a:t>Parallel to base</a:t>
            </a:r>
          </a:p>
          <a:p>
            <a:r>
              <a:rPr lang="en-US" b="1" dirty="0"/>
              <a:t>Must be on informational panel of the immediate container</a:t>
            </a:r>
          </a:p>
          <a:p>
            <a:r>
              <a:rPr lang="en-US" b="1" dirty="0"/>
              <a:t>Font size: </a:t>
            </a:r>
          </a:p>
          <a:p>
            <a:pPr lvl="1"/>
            <a:r>
              <a:rPr lang="en-US" dirty="0"/>
              <a:t>1/16” if PDP less than 5 sq. in</a:t>
            </a:r>
          </a:p>
          <a:p>
            <a:pPr lvl="1"/>
            <a:r>
              <a:rPr lang="en-US" dirty="0"/>
              <a:t>1/8” if PDP between 5 and 25 sq. in.</a:t>
            </a:r>
          </a:p>
          <a:p>
            <a:pPr lvl="1"/>
            <a:r>
              <a:rPr lang="en-US" dirty="0"/>
              <a:t>3/16” if PDP between 25 and 100 sq. in.</a:t>
            </a:r>
          </a:p>
          <a:p>
            <a:endParaRPr lang="en-US" dirty="0"/>
          </a:p>
        </p:txBody>
      </p:sp>
    </p:spTree>
    <p:extLst>
      <p:ext uri="{BB962C8B-B14F-4D97-AF65-F5344CB8AC3E}">
        <p14:creationId xmlns:p14="http://schemas.microsoft.com/office/powerpoint/2010/main" val="28466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2AA9-65D5-254A-8B2E-E690016698D9}"/>
              </a:ext>
            </a:extLst>
          </p:cNvPr>
          <p:cNvSpPr>
            <a:spLocks noGrp="1"/>
          </p:cNvSpPr>
          <p:nvPr>
            <p:ph type="title"/>
          </p:nvPr>
        </p:nvSpPr>
        <p:spPr>
          <a:xfrm>
            <a:off x="0" y="365125"/>
            <a:ext cx="12192000" cy="1325563"/>
          </a:xfrm>
          <a:solidFill>
            <a:schemeClr val="bg1">
              <a:alpha val="65000"/>
            </a:schemeClr>
          </a:solidFill>
        </p:spPr>
        <p:txBody>
          <a:bodyPr>
            <a:normAutofit/>
          </a:bodyPr>
          <a:lstStyle/>
          <a:p>
            <a:pPr algn="ctr"/>
            <a:r>
              <a:rPr lang="en-US" sz="7200" b="1" dirty="0">
                <a:solidFill>
                  <a:srgbClr val="1EC2CC"/>
                </a:solidFill>
              </a:rPr>
              <a:t>Net Quantity</a:t>
            </a:r>
          </a:p>
        </p:txBody>
      </p:sp>
      <p:sp>
        <p:nvSpPr>
          <p:cNvPr id="3" name="Content Placeholder 2">
            <a:extLst>
              <a:ext uri="{FF2B5EF4-FFF2-40B4-BE49-F238E27FC236}">
                <a16:creationId xmlns:a16="http://schemas.microsoft.com/office/drawing/2014/main" id="{1455FE06-EA14-194C-98F0-AA441A25B35F}"/>
              </a:ext>
            </a:extLst>
          </p:cNvPr>
          <p:cNvSpPr>
            <a:spLocks noGrp="1"/>
          </p:cNvSpPr>
          <p:nvPr>
            <p:ph idx="1"/>
          </p:nvPr>
        </p:nvSpPr>
        <p:spPr>
          <a:solidFill>
            <a:schemeClr val="bg1">
              <a:alpha val="70000"/>
            </a:schemeClr>
          </a:solidFill>
        </p:spPr>
        <p:txBody>
          <a:bodyPr>
            <a:normAutofit/>
          </a:bodyPr>
          <a:lstStyle/>
          <a:p>
            <a:r>
              <a:rPr lang="en-US" b="1" dirty="0"/>
              <a:t>Must include U.S. measurements (inch/pound, ounces, etc.)</a:t>
            </a:r>
          </a:p>
          <a:p>
            <a:r>
              <a:rPr lang="en-US" b="1" dirty="0"/>
              <a:t>Can include metric system</a:t>
            </a:r>
          </a:p>
          <a:p>
            <a:r>
              <a:rPr lang="en-US" b="1" dirty="0"/>
              <a:t>Must be “net” (cannot include weight of package)</a:t>
            </a:r>
          </a:p>
          <a:p>
            <a:r>
              <a:rPr lang="en-US" b="1" dirty="0"/>
              <a:t>Fluid ounces must state “fl. oz.” or “fluid ounce”</a:t>
            </a:r>
          </a:p>
          <a:p>
            <a:endParaRPr lang="en-US" dirty="0"/>
          </a:p>
          <a:p>
            <a:endParaRPr lang="en-US" dirty="0"/>
          </a:p>
        </p:txBody>
      </p:sp>
    </p:spTree>
    <p:extLst>
      <p:ext uri="{BB962C8B-B14F-4D97-AF65-F5344CB8AC3E}">
        <p14:creationId xmlns:p14="http://schemas.microsoft.com/office/powerpoint/2010/main" val="961684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FDDC-F2C8-1B41-BFD7-25BD66614604}"/>
              </a:ext>
            </a:extLst>
          </p:cNvPr>
          <p:cNvSpPr>
            <a:spLocks noGrp="1"/>
          </p:cNvSpPr>
          <p:nvPr>
            <p:ph type="title"/>
          </p:nvPr>
        </p:nvSpPr>
        <p:spPr>
          <a:xfrm>
            <a:off x="0" y="365125"/>
            <a:ext cx="12192000" cy="1325563"/>
          </a:xfrm>
          <a:solidFill>
            <a:schemeClr val="bg1">
              <a:alpha val="66000"/>
            </a:schemeClr>
          </a:solidFill>
        </p:spPr>
        <p:txBody>
          <a:bodyPr>
            <a:normAutofit/>
          </a:bodyPr>
          <a:lstStyle/>
          <a:p>
            <a:r>
              <a:rPr lang="en-US" sz="6600" b="1" dirty="0">
                <a:solidFill>
                  <a:srgbClr val="1EC2CC"/>
                </a:solidFill>
              </a:rPr>
              <a:t>What are claims to avoid…</a:t>
            </a:r>
          </a:p>
        </p:txBody>
      </p:sp>
      <p:sp>
        <p:nvSpPr>
          <p:cNvPr id="3" name="Content Placeholder 2">
            <a:extLst>
              <a:ext uri="{FF2B5EF4-FFF2-40B4-BE49-F238E27FC236}">
                <a16:creationId xmlns:a16="http://schemas.microsoft.com/office/drawing/2014/main" id="{65CAC21B-0BF5-FE4E-80F3-DB1A197F336B}"/>
              </a:ext>
            </a:extLst>
          </p:cNvPr>
          <p:cNvSpPr>
            <a:spLocks noGrp="1"/>
          </p:cNvSpPr>
          <p:nvPr>
            <p:ph idx="1"/>
          </p:nvPr>
        </p:nvSpPr>
        <p:spPr/>
        <p:txBody>
          <a:bodyPr>
            <a:normAutofit lnSpcReduction="10000"/>
          </a:bodyPr>
          <a:lstStyle/>
          <a:p>
            <a:r>
              <a:rPr lang="en-US" dirty="0"/>
              <a:t>Any claim that purports the cosmetic to have a </a:t>
            </a:r>
            <a:r>
              <a:rPr lang="en-US" b="1" u="sng" dirty="0">
                <a:solidFill>
                  <a:srgbClr val="1EC2CC"/>
                </a:solidFill>
              </a:rPr>
              <a:t>physiological</a:t>
            </a:r>
            <a:r>
              <a:rPr lang="en-US" dirty="0"/>
              <a:t> effect on the body.</a:t>
            </a:r>
          </a:p>
          <a:p>
            <a:pPr lvl="1"/>
            <a:r>
              <a:rPr lang="en-US" dirty="0"/>
              <a:t>Reduces inflammation</a:t>
            </a:r>
          </a:p>
          <a:p>
            <a:pPr lvl="1"/>
            <a:r>
              <a:rPr lang="en-US" dirty="0"/>
              <a:t>Revitalizes living tissue</a:t>
            </a:r>
          </a:p>
          <a:p>
            <a:pPr lvl="1"/>
            <a:r>
              <a:rPr lang="en-US" dirty="0"/>
              <a:t>Stimulates hair follicles</a:t>
            </a:r>
          </a:p>
          <a:p>
            <a:pPr lvl="1"/>
            <a:r>
              <a:rPr lang="en-US" dirty="0"/>
              <a:t>Eases pain</a:t>
            </a:r>
          </a:p>
          <a:p>
            <a:pPr lvl="1"/>
            <a:r>
              <a:rPr lang="en-US" dirty="0"/>
              <a:t>Relaxes muscles</a:t>
            </a:r>
          </a:p>
          <a:p>
            <a:pPr lvl="1"/>
            <a:r>
              <a:rPr lang="en-US" dirty="0"/>
              <a:t>Anti-bacterial</a:t>
            </a:r>
          </a:p>
          <a:p>
            <a:pPr lvl="1"/>
            <a:r>
              <a:rPr lang="en-US" dirty="0"/>
              <a:t>Replenishes skin’s collagen, elastin, enzymes, etc.</a:t>
            </a:r>
          </a:p>
          <a:p>
            <a:pPr lvl="1"/>
            <a:r>
              <a:rPr lang="en-US" dirty="0"/>
              <a:t>Eliminates stress</a:t>
            </a:r>
          </a:p>
          <a:p>
            <a:pPr lvl="1"/>
            <a:r>
              <a:rPr lang="en-US" dirty="0"/>
              <a:t>Treats ANY medical condition including rashes, eczema, outbreaks, itching</a:t>
            </a:r>
          </a:p>
          <a:p>
            <a:endParaRPr lang="en-US" dirty="0"/>
          </a:p>
        </p:txBody>
      </p:sp>
    </p:spTree>
    <p:extLst>
      <p:ext uri="{BB962C8B-B14F-4D97-AF65-F5344CB8AC3E}">
        <p14:creationId xmlns:p14="http://schemas.microsoft.com/office/powerpoint/2010/main" val="318099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B5A2-EA1A-C047-B784-8085F4BB7BA8}"/>
              </a:ext>
            </a:extLst>
          </p:cNvPr>
          <p:cNvSpPr>
            <a:spLocks noGrp="1"/>
          </p:cNvSpPr>
          <p:nvPr>
            <p:ph type="title"/>
          </p:nvPr>
        </p:nvSpPr>
        <p:spPr>
          <a:xfrm>
            <a:off x="838200" y="0"/>
            <a:ext cx="10515600" cy="1325563"/>
          </a:xfrm>
        </p:spPr>
        <p:txBody>
          <a:bodyPr>
            <a:normAutofit/>
          </a:bodyPr>
          <a:lstStyle/>
          <a:p>
            <a:pPr algn="ctr"/>
            <a:r>
              <a:rPr lang="en-US" sz="6000" b="1" dirty="0">
                <a:solidFill>
                  <a:srgbClr val="1EC2CC"/>
                </a:solidFill>
              </a:rPr>
              <a:t>Example of Claims to Avoid</a:t>
            </a:r>
          </a:p>
        </p:txBody>
      </p:sp>
      <p:sp>
        <p:nvSpPr>
          <p:cNvPr id="3" name="Content Placeholder 2">
            <a:extLst>
              <a:ext uri="{FF2B5EF4-FFF2-40B4-BE49-F238E27FC236}">
                <a16:creationId xmlns:a16="http://schemas.microsoft.com/office/drawing/2014/main" id="{9BFADB65-E2B2-B341-999E-946617422179}"/>
              </a:ext>
            </a:extLst>
          </p:cNvPr>
          <p:cNvSpPr>
            <a:spLocks noGrp="1"/>
          </p:cNvSpPr>
          <p:nvPr>
            <p:ph idx="1"/>
          </p:nvPr>
        </p:nvSpPr>
        <p:spPr>
          <a:xfrm>
            <a:off x="5723466" y="1825625"/>
            <a:ext cx="5630333" cy="4351338"/>
          </a:xfrm>
        </p:spPr>
        <p:txBody>
          <a:bodyPr>
            <a:normAutofit/>
          </a:bodyPr>
          <a:lstStyle/>
          <a:p>
            <a:pPr marL="0" indent="0">
              <a:buNone/>
            </a:pPr>
            <a:r>
              <a:rPr lang="en-US" sz="4400" dirty="0"/>
              <a:t>“Healing” is a physiological effect in the body.</a:t>
            </a:r>
          </a:p>
        </p:txBody>
      </p:sp>
    </p:spTree>
    <p:extLst>
      <p:ext uri="{BB962C8B-B14F-4D97-AF65-F5344CB8AC3E}">
        <p14:creationId xmlns:p14="http://schemas.microsoft.com/office/powerpoint/2010/main" val="26676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146EAD-529C-8745-97EE-C39E4F918362}"/>
              </a:ext>
            </a:extLst>
          </p:cNvPr>
          <p:cNvSpPr>
            <a:spLocks noGrp="1"/>
          </p:cNvSpPr>
          <p:nvPr>
            <p:ph idx="1"/>
          </p:nvPr>
        </p:nvSpPr>
        <p:spPr>
          <a:xfrm>
            <a:off x="5621866" y="1825625"/>
            <a:ext cx="5731933" cy="4351338"/>
          </a:xfrm>
        </p:spPr>
        <p:txBody>
          <a:bodyPr/>
          <a:lstStyle/>
          <a:p>
            <a:pPr marL="0" indent="0">
              <a:buNone/>
            </a:pPr>
            <a:r>
              <a:rPr lang="en-US" sz="4400" dirty="0"/>
              <a:t>“Relief from Itching” is a physiological effect in the body.</a:t>
            </a:r>
          </a:p>
          <a:p>
            <a:endParaRPr lang="en-US" dirty="0"/>
          </a:p>
        </p:txBody>
      </p:sp>
      <p:sp>
        <p:nvSpPr>
          <p:cNvPr id="4" name="Title 1">
            <a:extLst>
              <a:ext uri="{FF2B5EF4-FFF2-40B4-BE49-F238E27FC236}">
                <a16:creationId xmlns:a16="http://schemas.microsoft.com/office/drawing/2014/main" id="{EC3F1CB9-AE02-8D43-8957-8F0A8E5D9B22}"/>
              </a:ext>
            </a:extLst>
          </p:cNvPr>
          <p:cNvSpPr>
            <a:spLocks noGrp="1"/>
          </p:cNvSpPr>
          <p:nvPr>
            <p:ph type="title"/>
          </p:nvPr>
        </p:nvSpPr>
        <p:spPr>
          <a:xfrm>
            <a:off x="838200" y="0"/>
            <a:ext cx="10515600" cy="1325563"/>
          </a:xfrm>
        </p:spPr>
        <p:txBody>
          <a:bodyPr>
            <a:normAutofit/>
          </a:bodyPr>
          <a:lstStyle/>
          <a:p>
            <a:pPr algn="ctr"/>
            <a:r>
              <a:rPr lang="en-US" sz="6000" b="1" dirty="0">
                <a:solidFill>
                  <a:srgbClr val="1EC2CC"/>
                </a:solidFill>
              </a:rPr>
              <a:t>Example of Claims to Avoid</a:t>
            </a:r>
          </a:p>
        </p:txBody>
      </p:sp>
    </p:spTree>
    <p:extLst>
      <p:ext uri="{BB962C8B-B14F-4D97-AF65-F5344CB8AC3E}">
        <p14:creationId xmlns:p14="http://schemas.microsoft.com/office/powerpoint/2010/main" val="262862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7574-89A3-9A47-9D58-6FE4588223BF}"/>
              </a:ext>
            </a:extLst>
          </p:cNvPr>
          <p:cNvSpPr>
            <a:spLocks noGrp="1"/>
          </p:cNvSpPr>
          <p:nvPr>
            <p:ph type="title"/>
          </p:nvPr>
        </p:nvSpPr>
        <p:spPr>
          <a:xfrm>
            <a:off x="838200" y="0"/>
            <a:ext cx="10515600" cy="1325563"/>
          </a:xfrm>
        </p:spPr>
        <p:txBody>
          <a:bodyPr>
            <a:normAutofit/>
          </a:bodyPr>
          <a:lstStyle/>
          <a:p>
            <a:pPr algn="ctr"/>
            <a:r>
              <a:rPr lang="en-US" sz="6000" b="1" dirty="0">
                <a:solidFill>
                  <a:srgbClr val="1EC2CC"/>
                </a:solidFill>
              </a:rPr>
              <a:t>Example of Claims to Avoid</a:t>
            </a:r>
            <a:endParaRPr lang="en-US" sz="6000" dirty="0"/>
          </a:p>
        </p:txBody>
      </p:sp>
      <p:sp>
        <p:nvSpPr>
          <p:cNvPr id="3" name="Content Placeholder 2">
            <a:extLst>
              <a:ext uri="{FF2B5EF4-FFF2-40B4-BE49-F238E27FC236}">
                <a16:creationId xmlns:a16="http://schemas.microsoft.com/office/drawing/2014/main" id="{AAEBAAD6-1C52-E543-950D-8E89F0D9D448}"/>
              </a:ext>
            </a:extLst>
          </p:cNvPr>
          <p:cNvSpPr>
            <a:spLocks noGrp="1"/>
          </p:cNvSpPr>
          <p:nvPr>
            <p:ph idx="1"/>
          </p:nvPr>
        </p:nvSpPr>
        <p:spPr>
          <a:xfrm>
            <a:off x="5791200" y="1825625"/>
            <a:ext cx="5562600" cy="4351338"/>
          </a:xfrm>
        </p:spPr>
        <p:txBody>
          <a:bodyPr>
            <a:normAutofit/>
          </a:bodyPr>
          <a:lstStyle/>
          <a:p>
            <a:pPr marL="0" indent="0">
              <a:buNone/>
            </a:pPr>
            <a:r>
              <a:rPr lang="en-US" sz="4400" dirty="0"/>
              <a:t>“Reducing inflammation &amp; Redness” is a physiological effect in the body.</a:t>
            </a:r>
          </a:p>
          <a:p>
            <a:pPr marL="0" indent="0">
              <a:buNone/>
            </a:pPr>
            <a:endParaRPr lang="en-US" sz="4400" dirty="0"/>
          </a:p>
        </p:txBody>
      </p:sp>
    </p:spTree>
    <p:extLst>
      <p:ext uri="{BB962C8B-B14F-4D97-AF65-F5344CB8AC3E}">
        <p14:creationId xmlns:p14="http://schemas.microsoft.com/office/powerpoint/2010/main" val="11466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BEDF09-4BDA-044F-898C-DEF1EF572068}"/>
              </a:ext>
            </a:extLst>
          </p:cNvPr>
          <p:cNvSpPr>
            <a:spLocks noGrp="1"/>
          </p:cNvSpPr>
          <p:nvPr>
            <p:ph type="title"/>
          </p:nvPr>
        </p:nvSpPr>
        <p:spPr>
          <a:xfrm>
            <a:off x="838200" y="0"/>
            <a:ext cx="10515600" cy="1325563"/>
          </a:xfrm>
        </p:spPr>
        <p:txBody>
          <a:bodyPr>
            <a:normAutofit/>
          </a:bodyPr>
          <a:lstStyle/>
          <a:p>
            <a:pPr algn="ctr"/>
            <a:r>
              <a:rPr lang="en-US" sz="6000" b="1" dirty="0">
                <a:solidFill>
                  <a:srgbClr val="1EC2CC"/>
                </a:solidFill>
              </a:rPr>
              <a:t>Other Issues…</a:t>
            </a:r>
            <a:endParaRPr lang="en-US" sz="6000" dirty="0"/>
          </a:p>
        </p:txBody>
      </p:sp>
      <p:sp>
        <p:nvSpPr>
          <p:cNvPr id="5" name="Content Placeholder 2">
            <a:extLst>
              <a:ext uri="{FF2B5EF4-FFF2-40B4-BE49-F238E27FC236}">
                <a16:creationId xmlns:a16="http://schemas.microsoft.com/office/drawing/2014/main" id="{7FAA6C9B-44AE-634B-A8C5-72B0E511C207}"/>
              </a:ext>
            </a:extLst>
          </p:cNvPr>
          <p:cNvSpPr>
            <a:spLocks noGrp="1"/>
          </p:cNvSpPr>
          <p:nvPr>
            <p:ph idx="1"/>
          </p:nvPr>
        </p:nvSpPr>
        <p:spPr>
          <a:xfrm>
            <a:off x="5418666" y="3502025"/>
            <a:ext cx="4986867" cy="1120775"/>
          </a:xfrm>
        </p:spPr>
        <p:txBody>
          <a:bodyPr>
            <a:normAutofit/>
          </a:bodyPr>
          <a:lstStyle/>
          <a:p>
            <a:pPr marL="0" indent="0">
              <a:buNone/>
            </a:pPr>
            <a:r>
              <a:rPr lang="en-US" sz="4400" dirty="0"/>
              <a:t>Font size is too small</a:t>
            </a:r>
          </a:p>
          <a:p>
            <a:pPr marL="0" indent="0">
              <a:buNone/>
            </a:pPr>
            <a:endParaRPr lang="en-US" sz="4400" dirty="0"/>
          </a:p>
        </p:txBody>
      </p:sp>
    </p:spTree>
    <p:extLst>
      <p:ext uri="{BB962C8B-B14F-4D97-AF65-F5344CB8AC3E}">
        <p14:creationId xmlns:p14="http://schemas.microsoft.com/office/powerpoint/2010/main" val="2680728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8C1B2-754E-9444-A93F-6619F261EEC3}"/>
              </a:ext>
            </a:extLst>
          </p:cNvPr>
          <p:cNvSpPr>
            <a:spLocks noGrp="1"/>
          </p:cNvSpPr>
          <p:nvPr>
            <p:ph idx="1"/>
          </p:nvPr>
        </p:nvSpPr>
        <p:spPr>
          <a:xfrm>
            <a:off x="5833532" y="2625725"/>
            <a:ext cx="5274733" cy="2403475"/>
          </a:xfrm>
        </p:spPr>
        <p:txBody>
          <a:bodyPr>
            <a:normAutofit/>
          </a:bodyPr>
          <a:lstStyle/>
          <a:p>
            <a:pPr marL="0" indent="0">
              <a:buNone/>
            </a:pPr>
            <a:r>
              <a:rPr lang="en-US" sz="4400" dirty="0"/>
              <a:t>Can’t make indirect claims of ingredients either</a:t>
            </a:r>
          </a:p>
        </p:txBody>
      </p:sp>
      <p:sp>
        <p:nvSpPr>
          <p:cNvPr id="4" name="Title 1">
            <a:extLst>
              <a:ext uri="{FF2B5EF4-FFF2-40B4-BE49-F238E27FC236}">
                <a16:creationId xmlns:a16="http://schemas.microsoft.com/office/drawing/2014/main" id="{DC2B8DB0-5EB7-EC49-AA4C-1F5125BBE9F4}"/>
              </a:ext>
            </a:extLst>
          </p:cNvPr>
          <p:cNvSpPr>
            <a:spLocks noGrp="1"/>
          </p:cNvSpPr>
          <p:nvPr>
            <p:ph type="title"/>
          </p:nvPr>
        </p:nvSpPr>
        <p:spPr>
          <a:xfrm>
            <a:off x="4470399" y="314324"/>
            <a:ext cx="8001001" cy="1325563"/>
          </a:xfrm>
        </p:spPr>
        <p:txBody>
          <a:bodyPr>
            <a:normAutofit/>
          </a:bodyPr>
          <a:lstStyle/>
          <a:p>
            <a:pPr algn="ctr"/>
            <a:r>
              <a:rPr lang="en-US" sz="6000" b="1" dirty="0">
                <a:solidFill>
                  <a:srgbClr val="1EC2CC"/>
                </a:solidFill>
              </a:rPr>
              <a:t>Other Issues…</a:t>
            </a:r>
            <a:endParaRPr lang="en-US" sz="6000" dirty="0"/>
          </a:p>
        </p:txBody>
      </p:sp>
    </p:spTree>
    <p:extLst>
      <p:ext uri="{BB962C8B-B14F-4D97-AF65-F5344CB8AC3E}">
        <p14:creationId xmlns:p14="http://schemas.microsoft.com/office/powerpoint/2010/main" val="290405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2C1DAC-2E1B-5644-B63D-6A8D876C34B8}"/>
              </a:ext>
            </a:extLst>
          </p:cNvPr>
          <p:cNvSpPr>
            <a:spLocks noGrp="1"/>
          </p:cNvSpPr>
          <p:nvPr>
            <p:ph type="title"/>
          </p:nvPr>
        </p:nvSpPr>
        <p:spPr>
          <a:xfrm>
            <a:off x="4362450" y="2936875"/>
            <a:ext cx="7677150" cy="1325563"/>
          </a:xfrm>
        </p:spPr>
        <p:txBody>
          <a:bodyPr>
            <a:normAutofit/>
          </a:bodyPr>
          <a:lstStyle/>
          <a:p>
            <a:pPr algn="ctr"/>
            <a:r>
              <a:rPr lang="en-US" sz="7200" b="1" dirty="0">
                <a:solidFill>
                  <a:srgbClr val="1EC2CC"/>
                </a:solidFill>
              </a:rPr>
              <a:t>Questions??</a:t>
            </a:r>
            <a:endParaRPr lang="en-US" sz="7200" dirty="0"/>
          </a:p>
        </p:txBody>
      </p:sp>
    </p:spTree>
    <p:extLst>
      <p:ext uri="{BB962C8B-B14F-4D97-AF65-F5344CB8AC3E}">
        <p14:creationId xmlns:p14="http://schemas.microsoft.com/office/powerpoint/2010/main" val="199533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CD9CEB-59AF-2B46-838B-CD45871590A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B95BC7F-ED3A-1647-A1FD-907780779DBB}"/>
              </a:ext>
            </a:extLst>
          </p:cNvPr>
          <p:cNvSpPr>
            <a:spLocks noGrp="1"/>
          </p:cNvSpPr>
          <p:nvPr>
            <p:ph idx="1"/>
          </p:nvPr>
        </p:nvSpPr>
        <p:spPr>
          <a:xfrm>
            <a:off x="1243148" y="1355362"/>
            <a:ext cx="9964783" cy="4351338"/>
          </a:xfrm>
        </p:spPr>
        <p:txBody>
          <a:bodyPr>
            <a:normAutofit/>
          </a:bodyPr>
          <a:lstStyle/>
          <a:p>
            <a:pPr marL="0" indent="0" algn="ctr">
              <a:buNone/>
            </a:pPr>
            <a:r>
              <a:rPr lang="en-US" dirty="0"/>
              <a:t>All materials have been prepared for general information and educational purposes only.  The information presented is not legal advice, is not to be acted on as such, may not be current, and is subject to change without notice.  You should not act upon any information contained in this guide without first seeking qualified professional counsel on your specific matter.</a:t>
            </a:r>
          </a:p>
          <a:p>
            <a:pPr marL="0" indent="0" algn="ctr">
              <a:buNone/>
            </a:pPr>
            <a:endParaRPr lang="en-US" dirty="0"/>
          </a:p>
          <a:p>
            <a:pPr marL="0" indent="0" algn="ctr">
              <a:buNone/>
            </a:pPr>
            <a:r>
              <a:rPr lang="en-US" dirty="0"/>
              <a:t>© 2019 New Millennia Legal Resources All rights reserved.  Not for copying or distribution without written approval from New Millennia Legal Resources.</a:t>
            </a:r>
          </a:p>
          <a:p>
            <a:endParaRPr lang="en-US" dirty="0"/>
          </a:p>
        </p:txBody>
      </p:sp>
    </p:spTree>
    <p:extLst>
      <p:ext uri="{BB962C8B-B14F-4D97-AF65-F5344CB8AC3E}">
        <p14:creationId xmlns:p14="http://schemas.microsoft.com/office/powerpoint/2010/main" val="295853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6A0B-D67F-9845-B5C1-384A9D6E7221}"/>
              </a:ext>
            </a:extLst>
          </p:cNvPr>
          <p:cNvSpPr>
            <a:spLocks noGrp="1"/>
          </p:cNvSpPr>
          <p:nvPr>
            <p:ph type="title"/>
          </p:nvPr>
        </p:nvSpPr>
        <p:spPr>
          <a:xfrm>
            <a:off x="0" y="1"/>
            <a:ext cx="12192000" cy="1690688"/>
          </a:xfrm>
          <a:solidFill>
            <a:srgbClr val="D4D9E1"/>
          </a:solidFill>
        </p:spPr>
        <p:txBody>
          <a:bodyPr>
            <a:normAutofit/>
          </a:bodyPr>
          <a:lstStyle/>
          <a:p>
            <a:pPr algn="ctr"/>
            <a:r>
              <a:rPr lang="en-US" sz="6000" b="1" dirty="0">
                <a:solidFill>
                  <a:srgbClr val="1EC2CC"/>
                </a:solidFill>
              </a:rPr>
              <a:t>What We’ll Cover</a:t>
            </a:r>
          </a:p>
        </p:txBody>
      </p:sp>
      <p:sp>
        <p:nvSpPr>
          <p:cNvPr id="3" name="Content Placeholder 2">
            <a:extLst>
              <a:ext uri="{FF2B5EF4-FFF2-40B4-BE49-F238E27FC236}">
                <a16:creationId xmlns:a16="http://schemas.microsoft.com/office/drawing/2014/main" id="{4EB06569-CE55-194A-871D-43E58BB309ED}"/>
              </a:ext>
            </a:extLst>
          </p:cNvPr>
          <p:cNvSpPr>
            <a:spLocks noGrp="1"/>
          </p:cNvSpPr>
          <p:nvPr>
            <p:ph idx="1"/>
          </p:nvPr>
        </p:nvSpPr>
        <p:spPr>
          <a:xfrm>
            <a:off x="6383865" y="1944157"/>
            <a:ext cx="5300135" cy="3254375"/>
          </a:xfrm>
        </p:spPr>
        <p:txBody>
          <a:bodyPr>
            <a:normAutofit lnSpcReduction="10000"/>
          </a:bodyPr>
          <a:lstStyle/>
          <a:p>
            <a:r>
              <a:rPr lang="en-US" sz="4000" dirty="0"/>
              <a:t>Definition of a cosmetic</a:t>
            </a:r>
          </a:p>
          <a:p>
            <a:r>
              <a:rPr lang="en-US" sz="4000" dirty="0"/>
              <a:t>Regulation Laws</a:t>
            </a:r>
          </a:p>
          <a:p>
            <a:r>
              <a:rPr lang="en-US" sz="4000" dirty="0"/>
              <a:t>Types of containers</a:t>
            </a:r>
          </a:p>
          <a:p>
            <a:r>
              <a:rPr lang="en-US" sz="4000" dirty="0"/>
              <a:t>Label requirements</a:t>
            </a:r>
          </a:p>
          <a:p>
            <a:r>
              <a:rPr lang="en-US" sz="4000" dirty="0"/>
              <a:t>Claims to avoid</a:t>
            </a:r>
          </a:p>
        </p:txBody>
      </p:sp>
    </p:spTree>
    <p:extLst>
      <p:ext uri="{BB962C8B-B14F-4D97-AF65-F5344CB8AC3E}">
        <p14:creationId xmlns:p14="http://schemas.microsoft.com/office/powerpoint/2010/main" val="332389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2AA9-65D5-254A-8B2E-E690016698D9}"/>
              </a:ext>
            </a:extLst>
          </p:cNvPr>
          <p:cNvSpPr>
            <a:spLocks noGrp="1"/>
          </p:cNvSpPr>
          <p:nvPr>
            <p:ph type="title"/>
          </p:nvPr>
        </p:nvSpPr>
        <p:spPr>
          <a:xfrm>
            <a:off x="0" y="365125"/>
            <a:ext cx="12192000" cy="1325563"/>
          </a:xfrm>
          <a:solidFill>
            <a:schemeClr val="bg1">
              <a:alpha val="65000"/>
            </a:schemeClr>
          </a:solidFill>
        </p:spPr>
        <p:txBody>
          <a:bodyPr>
            <a:normAutofit/>
          </a:bodyPr>
          <a:lstStyle/>
          <a:p>
            <a:pPr algn="ctr"/>
            <a:r>
              <a:rPr lang="en-US" sz="7200" b="1" dirty="0">
                <a:solidFill>
                  <a:srgbClr val="1EC2CC"/>
                </a:solidFill>
              </a:rPr>
              <a:t>What is a cosmetic?</a:t>
            </a:r>
          </a:p>
        </p:txBody>
      </p:sp>
      <p:sp>
        <p:nvSpPr>
          <p:cNvPr id="3" name="Content Placeholder 2">
            <a:extLst>
              <a:ext uri="{FF2B5EF4-FFF2-40B4-BE49-F238E27FC236}">
                <a16:creationId xmlns:a16="http://schemas.microsoft.com/office/drawing/2014/main" id="{1455FE06-EA14-194C-98F0-AA441A25B35F}"/>
              </a:ext>
            </a:extLst>
          </p:cNvPr>
          <p:cNvSpPr>
            <a:spLocks noGrp="1"/>
          </p:cNvSpPr>
          <p:nvPr>
            <p:ph idx="1"/>
          </p:nvPr>
        </p:nvSpPr>
        <p:spPr>
          <a:xfrm>
            <a:off x="838200" y="2689225"/>
            <a:ext cx="10515600" cy="1577975"/>
          </a:xfrm>
          <a:solidFill>
            <a:schemeClr val="bg1">
              <a:alpha val="70000"/>
            </a:schemeClr>
          </a:solidFill>
        </p:spPr>
        <p:txBody>
          <a:bodyPr/>
          <a:lstStyle/>
          <a:p>
            <a:pPr marL="0" indent="0" algn="ctr">
              <a:buNone/>
            </a:pPr>
            <a:r>
              <a:rPr lang="en-US" b="1" dirty="0"/>
              <a:t>A cosmetic is a product, except soap, intended to be applied to the human body for cleansing, beautifying, promoting attractiveness, or altering the appearance</a:t>
            </a:r>
            <a:endParaRPr lang="en-US" dirty="0"/>
          </a:p>
        </p:txBody>
      </p:sp>
    </p:spTree>
    <p:extLst>
      <p:ext uri="{BB962C8B-B14F-4D97-AF65-F5344CB8AC3E}">
        <p14:creationId xmlns:p14="http://schemas.microsoft.com/office/powerpoint/2010/main" val="192520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2AA9-65D5-254A-8B2E-E690016698D9}"/>
              </a:ext>
            </a:extLst>
          </p:cNvPr>
          <p:cNvSpPr>
            <a:spLocks noGrp="1"/>
          </p:cNvSpPr>
          <p:nvPr>
            <p:ph type="title"/>
          </p:nvPr>
        </p:nvSpPr>
        <p:spPr>
          <a:xfrm>
            <a:off x="0" y="365125"/>
            <a:ext cx="12192000" cy="1325563"/>
          </a:xfrm>
          <a:solidFill>
            <a:schemeClr val="bg1">
              <a:alpha val="65000"/>
            </a:schemeClr>
          </a:solidFill>
        </p:spPr>
        <p:txBody>
          <a:bodyPr>
            <a:normAutofit/>
          </a:bodyPr>
          <a:lstStyle/>
          <a:p>
            <a:pPr algn="ctr"/>
            <a:r>
              <a:rPr lang="en-US" sz="7200" b="1" dirty="0">
                <a:solidFill>
                  <a:srgbClr val="1EC2CC"/>
                </a:solidFill>
              </a:rPr>
              <a:t>Regulation Laws</a:t>
            </a:r>
          </a:p>
        </p:txBody>
      </p:sp>
      <p:sp>
        <p:nvSpPr>
          <p:cNvPr id="3" name="Content Placeholder 2">
            <a:extLst>
              <a:ext uri="{FF2B5EF4-FFF2-40B4-BE49-F238E27FC236}">
                <a16:creationId xmlns:a16="http://schemas.microsoft.com/office/drawing/2014/main" id="{1455FE06-EA14-194C-98F0-AA441A25B35F}"/>
              </a:ext>
            </a:extLst>
          </p:cNvPr>
          <p:cNvSpPr>
            <a:spLocks noGrp="1"/>
          </p:cNvSpPr>
          <p:nvPr>
            <p:ph idx="1"/>
          </p:nvPr>
        </p:nvSpPr>
        <p:spPr>
          <a:solidFill>
            <a:schemeClr val="bg1">
              <a:alpha val="70000"/>
            </a:schemeClr>
          </a:solidFill>
        </p:spPr>
        <p:txBody>
          <a:bodyPr/>
          <a:lstStyle/>
          <a:p>
            <a:r>
              <a:rPr lang="en-US" b="1" dirty="0"/>
              <a:t>Federal Food, Drug, and Cosmetic Act of 1938</a:t>
            </a:r>
          </a:p>
          <a:p>
            <a:pPr lvl="1"/>
            <a:r>
              <a:rPr lang="en-US" dirty="0"/>
              <a:t>“To protect consumers from unsafe or deceptively labeled or packaged products by prohibiting the movement in interstate commerce of adulterated or misbranded food, drugs, devices, and cosmetics.”</a:t>
            </a:r>
          </a:p>
          <a:p>
            <a:r>
              <a:rPr lang="en-US" b="1" dirty="0"/>
              <a:t>Fair Packaging and Labeling Act</a:t>
            </a:r>
          </a:p>
          <a:p>
            <a:pPr lvl="1"/>
            <a:r>
              <a:rPr lang="en-US" dirty="0"/>
              <a:t>“To ensure that packages and their labels provide consumers with accurate information about the quantity of contents and facilitate value comparisons.”</a:t>
            </a:r>
          </a:p>
          <a:p>
            <a:r>
              <a:rPr lang="en-US" b="1" dirty="0"/>
              <a:t>Federal Food, Drug, and Cosmetic Act</a:t>
            </a:r>
          </a:p>
          <a:p>
            <a:pPr lvl="1"/>
            <a:r>
              <a:rPr lang="en-US" dirty="0"/>
              <a:t>“Prohibits the marketing of cosmetics that are adulterated or misbranded as well as their adulteration or misbranding while in interstate commerce.”</a:t>
            </a:r>
          </a:p>
        </p:txBody>
      </p:sp>
    </p:spTree>
    <p:extLst>
      <p:ext uri="{BB962C8B-B14F-4D97-AF65-F5344CB8AC3E}">
        <p14:creationId xmlns:p14="http://schemas.microsoft.com/office/powerpoint/2010/main" val="231046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FDDC-F2C8-1B41-BFD7-25BD66614604}"/>
              </a:ext>
            </a:extLst>
          </p:cNvPr>
          <p:cNvSpPr>
            <a:spLocks noGrp="1"/>
          </p:cNvSpPr>
          <p:nvPr>
            <p:ph type="title"/>
          </p:nvPr>
        </p:nvSpPr>
        <p:spPr>
          <a:xfrm>
            <a:off x="0" y="365125"/>
            <a:ext cx="12192000" cy="1325563"/>
          </a:xfrm>
          <a:solidFill>
            <a:schemeClr val="bg1">
              <a:alpha val="66000"/>
            </a:schemeClr>
          </a:solidFill>
        </p:spPr>
        <p:txBody>
          <a:bodyPr>
            <a:normAutofit/>
          </a:bodyPr>
          <a:lstStyle/>
          <a:p>
            <a:r>
              <a:rPr lang="en-US" sz="6600" b="1" dirty="0">
                <a:solidFill>
                  <a:srgbClr val="1EC2CC"/>
                </a:solidFill>
              </a:rPr>
              <a:t>A cosmetic is misbranded if…</a:t>
            </a:r>
          </a:p>
        </p:txBody>
      </p:sp>
      <p:sp>
        <p:nvSpPr>
          <p:cNvPr id="3" name="Content Placeholder 2">
            <a:extLst>
              <a:ext uri="{FF2B5EF4-FFF2-40B4-BE49-F238E27FC236}">
                <a16:creationId xmlns:a16="http://schemas.microsoft.com/office/drawing/2014/main" id="{65CAC21B-0BF5-FE4E-80F3-DB1A197F336B}"/>
              </a:ext>
            </a:extLst>
          </p:cNvPr>
          <p:cNvSpPr>
            <a:spLocks noGrp="1"/>
          </p:cNvSpPr>
          <p:nvPr>
            <p:ph idx="1"/>
          </p:nvPr>
        </p:nvSpPr>
        <p:spPr/>
        <p:txBody>
          <a:bodyPr/>
          <a:lstStyle/>
          <a:p>
            <a:r>
              <a:rPr lang="en-US" dirty="0"/>
              <a:t>The labeling is false</a:t>
            </a:r>
          </a:p>
          <a:p>
            <a:r>
              <a:rPr lang="en-US" dirty="0"/>
              <a:t>The label is misleading</a:t>
            </a:r>
          </a:p>
          <a:p>
            <a:r>
              <a:rPr lang="en-US" dirty="0"/>
              <a:t>It does not state the name and address of the manufacturer, packer, or distributor</a:t>
            </a:r>
          </a:p>
          <a:p>
            <a:r>
              <a:rPr lang="en-US" dirty="0"/>
              <a:t>Required information is not </a:t>
            </a:r>
          </a:p>
          <a:p>
            <a:pPr lvl="1"/>
            <a:r>
              <a:rPr lang="en-US" dirty="0"/>
              <a:t>Prominent</a:t>
            </a:r>
          </a:p>
          <a:p>
            <a:pPr lvl="1"/>
            <a:r>
              <a:rPr lang="en-US" dirty="0"/>
              <a:t>Conspicuous</a:t>
            </a:r>
          </a:p>
          <a:p>
            <a:pPr lvl="1"/>
            <a:r>
              <a:rPr lang="en-US" dirty="0"/>
              <a:t>In terms understood by the customary consumer</a:t>
            </a:r>
          </a:p>
          <a:p>
            <a:r>
              <a:rPr lang="en-US" dirty="0"/>
              <a:t>The container or its fill is misleading</a:t>
            </a:r>
          </a:p>
        </p:txBody>
      </p:sp>
    </p:spTree>
    <p:extLst>
      <p:ext uri="{BB962C8B-B14F-4D97-AF65-F5344CB8AC3E}">
        <p14:creationId xmlns:p14="http://schemas.microsoft.com/office/powerpoint/2010/main" val="191798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2AA9-65D5-254A-8B2E-E690016698D9}"/>
              </a:ext>
            </a:extLst>
          </p:cNvPr>
          <p:cNvSpPr>
            <a:spLocks noGrp="1"/>
          </p:cNvSpPr>
          <p:nvPr>
            <p:ph type="title"/>
          </p:nvPr>
        </p:nvSpPr>
        <p:spPr>
          <a:xfrm>
            <a:off x="0" y="365125"/>
            <a:ext cx="12192000" cy="1325563"/>
          </a:xfrm>
          <a:solidFill>
            <a:schemeClr val="bg1">
              <a:alpha val="65000"/>
            </a:schemeClr>
          </a:solidFill>
        </p:spPr>
        <p:txBody>
          <a:bodyPr>
            <a:normAutofit/>
          </a:bodyPr>
          <a:lstStyle/>
          <a:p>
            <a:pPr algn="ctr"/>
            <a:r>
              <a:rPr lang="en-US" sz="7200" b="1" dirty="0">
                <a:solidFill>
                  <a:srgbClr val="1EC2CC"/>
                </a:solidFill>
              </a:rPr>
              <a:t>Types of containers</a:t>
            </a:r>
          </a:p>
        </p:txBody>
      </p:sp>
      <p:sp>
        <p:nvSpPr>
          <p:cNvPr id="3" name="Content Placeholder 2">
            <a:extLst>
              <a:ext uri="{FF2B5EF4-FFF2-40B4-BE49-F238E27FC236}">
                <a16:creationId xmlns:a16="http://schemas.microsoft.com/office/drawing/2014/main" id="{1455FE06-EA14-194C-98F0-AA441A25B35F}"/>
              </a:ext>
            </a:extLst>
          </p:cNvPr>
          <p:cNvSpPr>
            <a:spLocks noGrp="1"/>
          </p:cNvSpPr>
          <p:nvPr>
            <p:ph idx="1"/>
          </p:nvPr>
        </p:nvSpPr>
        <p:spPr>
          <a:xfrm>
            <a:off x="2061633" y="1910292"/>
            <a:ext cx="8068733" cy="4351338"/>
          </a:xfrm>
          <a:solidFill>
            <a:schemeClr val="bg1">
              <a:alpha val="81000"/>
            </a:schemeClr>
          </a:solidFill>
        </p:spPr>
        <p:txBody>
          <a:bodyPr/>
          <a:lstStyle/>
          <a:p>
            <a:r>
              <a:rPr lang="en-US" b="1" dirty="0"/>
              <a:t>Package/Outer Container</a:t>
            </a:r>
          </a:p>
          <a:p>
            <a:pPr lvl="1"/>
            <a:r>
              <a:rPr lang="en-US" dirty="0"/>
              <a:t>The outside of the item as it is viewed unopened.</a:t>
            </a:r>
          </a:p>
          <a:p>
            <a:r>
              <a:rPr lang="en-US" b="1" dirty="0"/>
              <a:t>Inner Container</a:t>
            </a:r>
          </a:p>
          <a:p>
            <a:pPr lvl="1"/>
            <a:r>
              <a:rPr lang="en-US" dirty="0"/>
              <a:t>The container that is inside a package or outer container and is not visible.</a:t>
            </a:r>
          </a:p>
          <a:p>
            <a:r>
              <a:rPr lang="en-US" b="1" dirty="0"/>
              <a:t>Immediate Container</a:t>
            </a:r>
          </a:p>
          <a:p>
            <a:pPr lvl="1"/>
            <a:r>
              <a:rPr lang="en-US" dirty="0"/>
              <a:t>The container that actually contains the product.</a:t>
            </a:r>
          </a:p>
        </p:txBody>
      </p:sp>
    </p:spTree>
    <p:extLst>
      <p:ext uri="{BB962C8B-B14F-4D97-AF65-F5344CB8AC3E}">
        <p14:creationId xmlns:p14="http://schemas.microsoft.com/office/powerpoint/2010/main" val="263480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2AA9-65D5-254A-8B2E-E690016698D9}"/>
              </a:ext>
            </a:extLst>
          </p:cNvPr>
          <p:cNvSpPr>
            <a:spLocks noGrp="1"/>
          </p:cNvSpPr>
          <p:nvPr>
            <p:ph type="title"/>
          </p:nvPr>
        </p:nvSpPr>
        <p:spPr>
          <a:xfrm>
            <a:off x="0" y="365125"/>
            <a:ext cx="12192000" cy="1325563"/>
          </a:xfrm>
          <a:solidFill>
            <a:schemeClr val="bg1">
              <a:alpha val="65000"/>
            </a:schemeClr>
          </a:solidFill>
        </p:spPr>
        <p:txBody>
          <a:bodyPr>
            <a:normAutofit/>
          </a:bodyPr>
          <a:lstStyle/>
          <a:p>
            <a:pPr algn="ctr"/>
            <a:r>
              <a:rPr lang="en-US" sz="7200" b="1" dirty="0">
                <a:solidFill>
                  <a:srgbClr val="1EC2CC"/>
                </a:solidFill>
              </a:rPr>
              <a:t>Display Panels</a:t>
            </a:r>
          </a:p>
        </p:txBody>
      </p:sp>
      <p:sp>
        <p:nvSpPr>
          <p:cNvPr id="3" name="Content Placeholder 2">
            <a:extLst>
              <a:ext uri="{FF2B5EF4-FFF2-40B4-BE49-F238E27FC236}">
                <a16:creationId xmlns:a16="http://schemas.microsoft.com/office/drawing/2014/main" id="{1455FE06-EA14-194C-98F0-AA441A25B35F}"/>
              </a:ext>
            </a:extLst>
          </p:cNvPr>
          <p:cNvSpPr>
            <a:spLocks noGrp="1"/>
          </p:cNvSpPr>
          <p:nvPr>
            <p:ph idx="1"/>
          </p:nvPr>
        </p:nvSpPr>
        <p:spPr>
          <a:solidFill>
            <a:schemeClr val="bg1">
              <a:alpha val="70000"/>
            </a:schemeClr>
          </a:solidFill>
        </p:spPr>
        <p:txBody>
          <a:bodyPr/>
          <a:lstStyle/>
          <a:p>
            <a:r>
              <a:rPr lang="en-US" b="1" dirty="0"/>
              <a:t>Principle Display Panel</a:t>
            </a:r>
          </a:p>
          <a:p>
            <a:pPr lvl="1"/>
            <a:r>
              <a:rPr lang="en-US" dirty="0"/>
              <a:t>The part of the panel that is most likely to be shown or examined under customary conditions of display for retail sale  Usually it is the front panel of the label of the outer package.</a:t>
            </a:r>
          </a:p>
          <a:p>
            <a:r>
              <a:rPr lang="en-US" b="1" dirty="0"/>
              <a:t>Information Panel</a:t>
            </a:r>
          </a:p>
          <a:p>
            <a:pPr lvl="1"/>
            <a:r>
              <a:rPr lang="en-US" dirty="0"/>
              <a:t>All the areas that are not part of the principal display panel.</a:t>
            </a:r>
          </a:p>
        </p:txBody>
      </p:sp>
    </p:spTree>
    <p:extLst>
      <p:ext uri="{BB962C8B-B14F-4D97-AF65-F5344CB8AC3E}">
        <p14:creationId xmlns:p14="http://schemas.microsoft.com/office/powerpoint/2010/main" val="248060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FDDC-F2C8-1B41-BFD7-25BD66614604}"/>
              </a:ext>
            </a:extLst>
          </p:cNvPr>
          <p:cNvSpPr>
            <a:spLocks noGrp="1"/>
          </p:cNvSpPr>
          <p:nvPr>
            <p:ph type="title"/>
          </p:nvPr>
        </p:nvSpPr>
        <p:spPr>
          <a:xfrm>
            <a:off x="0" y="365125"/>
            <a:ext cx="12192000" cy="1325563"/>
          </a:xfrm>
          <a:solidFill>
            <a:schemeClr val="bg1">
              <a:alpha val="66000"/>
            </a:schemeClr>
          </a:solidFill>
        </p:spPr>
        <p:txBody>
          <a:bodyPr>
            <a:normAutofit/>
          </a:bodyPr>
          <a:lstStyle/>
          <a:p>
            <a:r>
              <a:rPr lang="en-US" sz="6600" b="1" dirty="0">
                <a:solidFill>
                  <a:srgbClr val="1EC2CC"/>
                </a:solidFill>
              </a:rPr>
              <a:t>What is required on the label…</a:t>
            </a:r>
          </a:p>
        </p:txBody>
      </p:sp>
      <p:sp>
        <p:nvSpPr>
          <p:cNvPr id="3" name="Content Placeholder 2">
            <a:extLst>
              <a:ext uri="{FF2B5EF4-FFF2-40B4-BE49-F238E27FC236}">
                <a16:creationId xmlns:a16="http://schemas.microsoft.com/office/drawing/2014/main" id="{65CAC21B-0BF5-FE4E-80F3-DB1A197F336B}"/>
              </a:ext>
            </a:extLst>
          </p:cNvPr>
          <p:cNvSpPr>
            <a:spLocks noGrp="1"/>
          </p:cNvSpPr>
          <p:nvPr>
            <p:ph idx="1"/>
          </p:nvPr>
        </p:nvSpPr>
        <p:spPr/>
        <p:txBody>
          <a:bodyPr/>
          <a:lstStyle/>
          <a:p>
            <a:r>
              <a:rPr lang="en-US" dirty="0"/>
              <a:t>Product identity (PDP)</a:t>
            </a:r>
          </a:p>
          <a:p>
            <a:r>
              <a:rPr lang="en-US" dirty="0"/>
              <a:t>Net quantity of contents (PDP + immediate container)</a:t>
            </a:r>
          </a:p>
          <a:p>
            <a:r>
              <a:rPr lang="en-US" dirty="0"/>
              <a:t>Name and place of business (info panel of all containers)</a:t>
            </a:r>
          </a:p>
          <a:p>
            <a:r>
              <a:rPr lang="en-US" dirty="0"/>
              <a:t>Ingredient declaration (info panel of outer pkg)</a:t>
            </a:r>
          </a:p>
          <a:p>
            <a:r>
              <a:rPr lang="en-US" dirty="0"/>
              <a:t>Cosmetic warnings (info panel most times)</a:t>
            </a:r>
          </a:p>
          <a:p>
            <a:r>
              <a:rPr lang="en-US" dirty="0"/>
              <a:t>Material fact disclosures (info panel of all containers)</a:t>
            </a:r>
          </a:p>
          <a:p>
            <a:endParaRPr lang="en-US" dirty="0"/>
          </a:p>
        </p:txBody>
      </p:sp>
    </p:spTree>
    <p:extLst>
      <p:ext uri="{BB962C8B-B14F-4D97-AF65-F5344CB8AC3E}">
        <p14:creationId xmlns:p14="http://schemas.microsoft.com/office/powerpoint/2010/main" val="2621860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749</Words>
  <Application>Microsoft Macintosh PowerPoint</Application>
  <PresentationFormat>Widescreen</PresentationFormat>
  <Paragraphs>91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Cosmetic Labeling</vt:lpstr>
      <vt:lpstr>PowerPoint Presentation</vt:lpstr>
      <vt:lpstr>What We’ll Cover</vt:lpstr>
      <vt:lpstr>What is a cosmetic?</vt:lpstr>
      <vt:lpstr>Regulation Laws</vt:lpstr>
      <vt:lpstr>A cosmetic is misbranded if…</vt:lpstr>
      <vt:lpstr>Types of containers</vt:lpstr>
      <vt:lpstr>Display Panels</vt:lpstr>
      <vt:lpstr>What is required on the label…</vt:lpstr>
      <vt:lpstr>Product Identity</vt:lpstr>
      <vt:lpstr>Net Quantity</vt:lpstr>
      <vt:lpstr>Net Quantity</vt:lpstr>
      <vt:lpstr>What are claims to avoid…</vt:lpstr>
      <vt:lpstr>Example of Claims to Avoid</vt:lpstr>
      <vt:lpstr>Example of Claims to Avoid</vt:lpstr>
      <vt:lpstr>Example of Claims to Avoid</vt:lpstr>
      <vt:lpstr>Other Issues…</vt:lpstr>
      <vt:lpstr>Other Issues…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Cosmetic Labeling</dc:title>
  <dc:creator>Raven Willis</dc:creator>
  <cp:lastModifiedBy>Raven Willis</cp:lastModifiedBy>
  <cp:revision>16</cp:revision>
  <dcterms:created xsi:type="dcterms:W3CDTF">2019-06-27T18:38:52Z</dcterms:created>
  <dcterms:modified xsi:type="dcterms:W3CDTF">2019-06-27T22:13:09Z</dcterms:modified>
</cp:coreProperties>
</file>